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48" r:id="rId4"/>
    <p:sldId id="322" r:id="rId5"/>
    <p:sldId id="32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6" r:id="rId17"/>
    <p:sldId id="327" r:id="rId18"/>
    <p:sldId id="334" r:id="rId19"/>
    <p:sldId id="335" r:id="rId20"/>
    <p:sldId id="329" r:id="rId21"/>
    <p:sldId id="330" r:id="rId22"/>
    <p:sldId id="336" r:id="rId23"/>
    <p:sldId id="337" r:id="rId24"/>
    <p:sldId id="338" r:id="rId25"/>
    <p:sldId id="339" r:id="rId26"/>
    <p:sldId id="340" r:id="rId27"/>
    <p:sldId id="349" r:id="rId28"/>
    <p:sldId id="346" r:id="rId29"/>
    <p:sldId id="341" r:id="rId30"/>
    <p:sldId id="342" r:id="rId31"/>
    <p:sldId id="343" r:id="rId32"/>
    <p:sldId id="344" r:id="rId33"/>
    <p:sldId id="345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33A83-4806-46CD-B26F-4D5CA25B5AE3}">
          <p14:sldIdLst>
            <p14:sldId id="269"/>
            <p14:sldId id="270"/>
            <p14:sldId id="348"/>
            <p14:sldId id="322"/>
            <p14:sldId id="32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6"/>
            <p14:sldId id="327"/>
            <p14:sldId id="334"/>
            <p14:sldId id="335"/>
            <p14:sldId id="329"/>
            <p14:sldId id="330"/>
            <p14:sldId id="336"/>
            <p14:sldId id="337"/>
            <p14:sldId id="338"/>
            <p14:sldId id="339"/>
            <p14:sldId id="340"/>
            <p14:sldId id="349"/>
            <p14:sldId id="346"/>
            <p14:sldId id="341"/>
            <p14:sldId id="342"/>
            <p14:sldId id="343"/>
            <p14:sldId id="344"/>
            <p14:sldId id="345"/>
            <p14:sldId id="27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172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3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6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7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887F-BBCE-415C-926B-2BEF39A0EF7E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king.engr.wis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eee.slc.engr.wisc.ed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64725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1587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Hosted by: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524000"/>
            <a:ext cx="6400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Where all the magic happens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Servers and Databases</a:t>
            </a:r>
            <a:endParaRPr lang="en-US" dirty="0"/>
          </a:p>
        </p:txBody>
      </p:sp>
      <p:pic>
        <p:nvPicPr>
          <p:cNvPr id="2054" name="Picture 6" descr="Image result for makerspace madison uw wen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2667000" cy="23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52400"/>
            <a:ext cx="9090025" cy="34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3519830"/>
            <a:ext cx="7696200" cy="327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 of functions to talk to GPU</a:t>
            </a:r>
          </a:p>
          <a:p>
            <a:r>
              <a:rPr lang="en-US" dirty="0" smtClean="0"/>
              <a:t>Almost everything supports now</a:t>
            </a:r>
          </a:p>
          <a:p>
            <a:r>
              <a:rPr lang="en-US" dirty="0" smtClean="0"/>
              <a:t>All C/C++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ES stands for “Embedded Systems”</a:t>
            </a:r>
          </a:p>
          <a:p>
            <a:r>
              <a:rPr lang="en-US" dirty="0" smtClean="0"/>
              <a:t>Lighter version, runs on Phones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3429000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penGL 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733800"/>
            <a:ext cx="3683000" cy="12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r>
              <a:rPr lang="en-US" dirty="0" smtClean="0"/>
              <a:t>All browsers agree on a spec</a:t>
            </a:r>
          </a:p>
          <a:p>
            <a:r>
              <a:rPr lang="en-US" dirty="0" smtClean="0"/>
              <a:t>Talks to OpenGL under the hood</a:t>
            </a:r>
          </a:p>
          <a:p>
            <a:r>
              <a:rPr lang="en-US" dirty="0" smtClean="0"/>
              <a:t>Lets browsers use GPU for 3D graphics</a:t>
            </a:r>
          </a:p>
          <a:p>
            <a:r>
              <a:rPr lang="en-US" dirty="0" smtClean="0"/>
              <a:t>Supports around 98% of devices in world</a:t>
            </a:r>
          </a:p>
          <a:p>
            <a:endParaRPr lang="en-US" dirty="0" smtClean="0"/>
          </a:p>
        </p:txBody>
      </p:sp>
      <p:pic>
        <p:nvPicPr>
          <p:cNvPr id="6146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1143000"/>
          </a:xfrm>
        </p:spPr>
        <p:txBody>
          <a:bodyPr/>
          <a:lstStyle/>
          <a:p>
            <a:r>
              <a:rPr lang="en-US" dirty="0" smtClean="0"/>
              <a:t>How it all works</a:t>
            </a:r>
            <a:endParaRPr lang="en-US" dirty="0"/>
          </a:p>
        </p:txBody>
      </p:sp>
      <p:pic>
        <p:nvPicPr>
          <p:cNvPr id="4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4184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Image result for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79500"/>
            <a:ext cx="37909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095750" y="2051050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3810000" y="511694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400800" y="34723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 descr="Image result for OpenGL 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68348"/>
            <a:ext cx="3575050" cy="1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some </a:t>
            </a:r>
            <a:r>
              <a:rPr lang="en-US" dirty="0" err="1" smtClean="0"/>
              <a:t>ThreeJS</a:t>
            </a:r>
            <a:r>
              <a:rPr lang="en-US" dirty="0" smtClean="0"/>
              <a:t> now!</a:t>
            </a:r>
            <a:endParaRPr lang="en-US" dirty="0"/>
          </a:p>
        </p:txBody>
      </p:sp>
      <p:pic>
        <p:nvPicPr>
          <p:cNvPr id="10242" name="Picture 2" descr="C:\Users\SpencerFricke\Videos\threejs_bal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5715001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High Level</a:t>
            </a:r>
          </a:p>
          <a:p>
            <a:pPr lvl="1"/>
            <a:r>
              <a:rPr lang="en-US" dirty="0" smtClean="0"/>
              <a:t>Unity or Unreal Engine</a:t>
            </a:r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Can make cool things fast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Performance cost and programmable limits</a:t>
            </a:r>
          </a:p>
          <a:p>
            <a:r>
              <a:rPr lang="en-US" dirty="0" smtClean="0"/>
              <a:t>Lower Level</a:t>
            </a:r>
          </a:p>
          <a:p>
            <a:pPr lvl="1"/>
            <a:r>
              <a:rPr lang="en-US" dirty="0" smtClean="0"/>
              <a:t>Raw </a:t>
            </a:r>
            <a:r>
              <a:rPr lang="en-US" dirty="0" err="1" smtClean="0"/>
              <a:t>WebGL</a:t>
            </a:r>
            <a:r>
              <a:rPr lang="en-US" dirty="0" smtClean="0"/>
              <a:t>/OpenGL</a:t>
            </a:r>
            <a:endParaRPr lang="en-US" dirty="0"/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Limit is your imagination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Limit is your time and patience</a:t>
            </a:r>
          </a:p>
          <a:p>
            <a:pPr lvl="2"/>
            <a:r>
              <a:rPr lang="en-US" dirty="0" smtClean="0"/>
              <a:t>Taught in CS 559 – Will teach you a LOT about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middle 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ThreeJS</a:t>
            </a:r>
            <a:endParaRPr lang="en-US" dirty="0" smtClean="0"/>
          </a:p>
          <a:p>
            <a:pPr lvl="1"/>
            <a:r>
              <a:rPr lang="en-US" dirty="0" smtClean="0"/>
              <a:t>Framework that wraps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High level to make developing fast and easy</a:t>
            </a:r>
          </a:p>
          <a:p>
            <a:pPr lvl="1"/>
            <a:r>
              <a:rPr lang="en-US" dirty="0" smtClean="0"/>
              <a:t>Low level to still let you do anything</a:t>
            </a:r>
          </a:p>
          <a:p>
            <a:pPr lvl="1"/>
            <a:r>
              <a:rPr lang="en-US" dirty="0" smtClean="0"/>
              <a:t>Works basically on every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entire 3D realm your graphics live</a:t>
            </a:r>
          </a:p>
          <a:p>
            <a:r>
              <a:rPr lang="en-US" dirty="0" smtClean="0"/>
              <a:t>Everything has a (</a:t>
            </a:r>
            <a:r>
              <a:rPr lang="en-US" dirty="0" err="1" smtClean="0"/>
              <a:t>x,y,z</a:t>
            </a:r>
            <a:r>
              <a:rPr lang="en-US" dirty="0" smtClean="0"/>
              <a:t>) coordinate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67400" cy="30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46513"/>
            <a:ext cx="8021602" cy="93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60" y="1423087"/>
            <a:ext cx="4755491" cy="241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7593013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7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isn’t too much different</a:t>
            </a:r>
          </a:p>
          <a:p>
            <a:r>
              <a:rPr lang="en-US" dirty="0" smtClean="0"/>
              <a:t>Same camera, split into two views for headset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8" y="3048000"/>
            <a:ext cx="571658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Workshops This Year!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828800"/>
            <a:ext cx="8229600" cy="4160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https://making.engr.wisc.edu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3" y="2667000"/>
            <a:ext cx="847795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pencerFricke\Downloads\cheering_minion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1"/>
            <a:ext cx="2039938" cy="9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in </a:t>
            </a:r>
            <a:r>
              <a:rPr lang="en-US" dirty="0" err="1" smtClean="0"/>
              <a:t>ThreeJS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1997"/>
          <a:stretch/>
        </p:blipFill>
        <p:spPr bwMode="auto">
          <a:xfrm>
            <a:off x="533401" y="1524000"/>
            <a:ext cx="8064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Nurbs</a:t>
            </a:r>
            <a:endParaRPr lang="en-US" dirty="0" smtClean="0"/>
          </a:p>
          <a:p>
            <a:pPr lvl="1"/>
            <a:r>
              <a:rPr lang="en-US" dirty="0" smtClean="0"/>
              <a:t>Mathematically based</a:t>
            </a:r>
          </a:p>
          <a:p>
            <a:pPr lvl="1"/>
            <a:r>
              <a:rPr lang="en-US" dirty="0" smtClean="0"/>
              <a:t>SolidWorks, AutoCAD</a:t>
            </a:r>
          </a:p>
          <a:p>
            <a:pPr lvl="1"/>
            <a:r>
              <a:rPr lang="en-US" dirty="0" smtClean="0"/>
              <a:t>Used for realistic modeling</a:t>
            </a:r>
          </a:p>
          <a:p>
            <a:pPr lvl="1"/>
            <a:r>
              <a:rPr lang="en-US" dirty="0" smtClean="0"/>
              <a:t>Hard to model</a:t>
            </a:r>
          </a:p>
          <a:p>
            <a:r>
              <a:rPr lang="en-US" dirty="0" err="1" smtClean="0"/>
              <a:t>Pologonal</a:t>
            </a:r>
            <a:endParaRPr lang="en-US" dirty="0" smtClean="0"/>
          </a:p>
          <a:p>
            <a:pPr lvl="1"/>
            <a:r>
              <a:rPr lang="en-US" dirty="0" smtClean="0"/>
              <a:t>Shape made up of individual Vertices</a:t>
            </a:r>
          </a:p>
          <a:p>
            <a:pPr lvl="1"/>
            <a:r>
              <a:rPr lang="en-US" dirty="0" smtClean="0"/>
              <a:t>Maya, Blender, 3ds Max</a:t>
            </a:r>
          </a:p>
          <a:p>
            <a:pPr lvl="1"/>
            <a:r>
              <a:rPr lang="en-US" dirty="0" smtClean="0"/>
              <a:t>Can look like anything you want</a:t>
            </a:r>
          </a:p>
          <a:p>
            <a:pPr lvl="1"/>
            <a:r>
              <a:rPr lang="en-US" dirty="0" smtClean="0"/>
              <a:t>Used for Movies CGI, Games, VR,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06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of </a:t>
            </a:r>
            <a:r>
              <a:rPr lang="en-US" b="1" dirty="0" smtClean="0"/>
              <a:t>Vertices</a:t>
            </a:r>
            <a:r>
              <a:rPr lang="en-US" dirty="0" smtClean="0"/>
              <a:t> that each have (x,y,z)</a:t>
            </a:r>
          </a:p>
          <a:p>
            <a:r>
              <a:rPr lang="en-US" dirty="0" smtClean="0"/>
              <a:t>3 or more </a:t>
            </a:r>
            <a:r>
              <a:rPr lang="en-US" b="1" dirty="0" smtClean="0"/>
              <a:t>Vertices </a:t>
            </a:r>
            <a:r>
              <a:rPr lang="en-US" dirty="0" smtClean="0"/>
              <a:t>make a </a:t>
            </a:r>
            <a:r>
              <a:rPr lang="en-US" b="1" dirty="0" smtClean="0"/>
              <a:t>Face</a:t>
            </a:r>
          </a:p>
          <a:p>
            <a:r>
              <a:rPr lang="en-US" dirty="0" smtClean="0"/>
              <a:t>Ex. Cube</a:t>
            </a:r>
          </a:p>
          <a:p>
            <a:pPr lvl="1"/>
            <a:r>
              <a:rPr lang="en-US" dirty="0" smtClean="0"/>
              <a:t>Has 8 Vertices, 12 Edges, 6 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381000"/>
            <a:ext cx="8229600" cy="4525963"/>
          </a:xfrm>
        </p:spPr>
        <p:txBody>
          <a:bodyPr/>
          <a:lstStyle/>
          <a:p>
            <a:r>
              <a:rPr lang="en-US" dirty="0" smtClean="0"/>
              <a:t>Poly Count</a:t>
            </a:r>
          </a:p>
          <a:p>
            <a:pPr lvl="1"/>
            <a:r>
              <a:rPr lang="en-US" dirty="0" smtClean="0"/>
              <a:t>The more vertices, the more realistic/detailed </a:t>
            </a:r>
          </a:p>
          <a:p>
            <a:pPr lvl="2"/>
            <a:r>
              <a:rPr lang="en-US" dirty="0" smtClean="0"/>
              <a:t>Also more computer has to computer.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4005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58 Verties</a:t>
            </a:r>
          </a:p>
          <a:p>
            <a:pPr algn="ctr"/>
            <a:r>
              <a:rPr lang="en-US" dirty="0" smtClean="0"/>
              <a:t>64 Faces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7294"/>
          <a:stretch/>
        </p:blipFill>
        <p:spPr bwMode="auto">
          <a:xfrm>
            <a:off x="457200" y="2514600"/>
            <a:ext cx="82629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24450"/>
            <a:ext cx="8301038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67000" y="440054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242 Verties</a:t>
            </a:r>
          </a:p>
          <a:p>
            <a:pPr algn="ctr"/>
            <a:r>
              <a:rPr lang="en-US" dirty="0" smtClean="0"/>
              <a:t>256 Faces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44005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554 Verties</a:t>
            </a:r>
          </a:p>
          <a:p>
            <a:pPr algn="ctr"/>
            <a:r>
              <a:rPr lang="en-US" dirty="0" smtClean="0"/>
              <a:t>576 Faces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91338" y="44005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2452 Verties</a:t>
            </a:r>
          </a:p>
          <a:p>
            <a:pPr algn="ctr"/>
            <a:r>
              <a:rPr lang="en-US" dirty="0" smtClean="0"/>
              <a:t>2500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Models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THREE.js </a:t>
            </a:r>
            <a:r>
              <a:rPr lang="en-US" dirty="0" smtClean="0"/>
              <a:t>has “loaders” for various types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362200"/>
            <a:ext cx="739939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Everytime the program computes and displays the image results</a:t>
            </a:r>
          </a:p>
          <a:p>
            <a:r>
              <a:rPr lang="en-US" dirty="0" smtClean="0"/>
              <a:t>Called “Frames”</a:t>
            </a:r>
          </a:p>
          <a:p>
            <a:r>
              <a:rPr lang="en-US" dirty="0" smtClean="0"/>
              <a:t>Note</a:t>
            </a:r>
            <a:r>
              <a:rPr lang="en-US" dirty="0" smtClean="0"/>
              <a:t>: 1sec / </a:t>
            </a:r>
            <a:r>
              <a:rPr lang="en-US" dirty="0" smtClean="0"/>
              <a:t>60 </a:t>
            </a:r>
            <a:r>
              <a:rPr lang="en-US" dirty="0" smtClean="0"/>
              <a:t>= </a:t>
            </a:r>
            <a:r>
              <a:rPr lang="en-US" dirty="0" smtClean="0"/>
              <a:t>16.6 </a:t>
            </a:r>
            <a:r>
              <a:rPr lang="en-US" dirty="0" smtClean="0"/>
              <a:t>ms</a:t>
            </a:r>
          </a:p>
          <a:p>
            <a:pPr lvl="1"/>
            <a:r>
              <a:rPr lang="en-US" dirty="0" smtClean="0"/>
              <a:t>That’s not much time for a computer to </a:t>
            </a:r>
            <a:r>
              <a:rPr lang="en-US" dirty="0" smtClean="0"/>
              <a:t>compute </a:t>
            </a:r>
            <a:r>
              <a:rPr lang="en-US" dirty="0" smtClean="0"/>
              <a:t>everything it needs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3429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1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part that makes the </a:t>
            </a:r>
            <a:r>
              <a:rPr lang="en-US" dirty="0" err="1" smtClean="0"/>
              <a:t>WebGL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LOTS of “magic” under the hood</a:t>
            </a:r>
          </a:p>
          <a:p>
            <a:r>
              <a:rPr lang="en-US" dirty="0" smtClean="0"/>
              <a:t>Accept it works to start off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91000"/>
            <a:ext cx="8915400" cy="146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6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Window Resize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34660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2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and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Material != Textures</a:t>
            </a:r>
          </a:p>
          <a:p>
            <a:r>
              <a:rPr lang="en-US" dirty="0" smtClean="0"/>
              <a:t>Material can have multiple textures on them</a:t>
            </a:r>
          </a:p>
          <a:p>
            <a:r>
              <a:rPr lang="en-US" dirty="0" smtClean="0"/>
              <a:t>Each object has only 1 material on it.</a:t>
            </a:r>
          </a:p>
          <a:p>
            <a:pPr lvl="1"/>
            <a:r>
              <a:rPr lang="en-US" sz="2400" dirty="0" smtClean="0"/>
              <a:t>A more complex object can be made of many smaller objects (ex. Car has different materials for tires then doors)</a:t>
            </a:r>
            <a:endParaRPr lang="en-US" sz="2400" dirty="0"/>
          </a:p>
          <a:p>
            <a:r>
              <a:rPr lang="en-US" dirty="0" smtClean="0"/>
              <a:t>Materials hold info like Color, Transparency, Reflection, etc.</a:t>
            </a:r>
          </a:p>
          <a:p>
            <a:r>
              <a:rPr lang="en-US" dirty="0" smtClean="0"/>
              <a:t>Textures are generally pictures (.jpeg, .png,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Processing Unit</a:t>
            </a:r>
          </a:p>
          <a:p>
            <a:r>
              <a:rPr lang="en-US" dirty="0" smtClean="0"/>
              <a:t>Separate hardware designed to process graphics</a:t>
            </a:r>
            <a:endParaRPr lang="en-US" dirty="0"/>
          </a:p>
        </p:txBody>
      </p:sp>
      <p:pic>
        <p:nvPicPr>
          <p:cNvPr id="4" name="Picture 4" descr="Image result for graphics car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46400"/>
            <a:ext cx="48768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– THREE.js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49136" r="48819" b="16666"/>
          <a:stretch/>
        </p:blipFill>
        <p:spPr bwMode="auto">
          <a:xfrm>
            <a:off x="76200" y="3970850"/>
            <a:ext cx="5638800" cy="288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449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Many parameters </a:t>
            </a:r>
            <a:br>
              <a:rPr lang="en-US" dirty="0" smtClean="0"/>
            </a:br>
            <a:r>
              <a:rPr lang="en-US" dirty="0" smtClean="0"/>
              <a:t>      possible to set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57400"/>
            <a:ext cx="640659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#1 answer to “why is my scene not loading?”</a:t>
            </a:r>
          </a:p>
          <a:p>
            <a:r>
              <a:rPr lang="en-US" dirty="0" smtClean="0"/>
              <a:t>Can have multiple light sources</a:t>
            </a:r>
          </a:p>
          <a:p>
            <a:r>
              <a:rPr lang="en-US" dirty="0" smtClean="0"/>
              <a:t>Different types</a:t>
            </a:r>
          </a:p>
          <a:p>
            <a:r>
              <a:rPr lang="en-US" dirty="0" smtClean="0"/>
              <a:t>Can set light color, intensity, direction, etc</a:t>
            </a:r>
          </a:p>
          <a:p>
            <a:r>
              <a:rPr lang="en-US" dirty="0" smtClean="0"/>
              <a:t>Light controls how materials look like</a:t>
            </a:r>
          </a:p>
          <a:p>
            <a:pPr lvl="1"/>
            <a:r>
              <a:rPr lang="en-US" sz="2400" dirty="0" smtClean="0"/>
              <a:t>Ex. Red in bright light looks different then dim light</a:t>
            </a:r>
          </a:p>
          <a:p>
            <a:r>
              <a:rPr lang="en-US" dirty="0" smtClean="0"/>
              <a:t>Could take a whole semester course in lighting both theoretical or practical</a:t>
            </a:r>
          </a:p>
        </p:txBody>
      </p:sp>
    </p:spTree>
    <p:extLst>
      <p:ext uri="{BB962C8B-B14F-4D97-AF65-F5344CB8AC3E}">
        <p14:creationId xmlns:p14="http://schemas.microsoft.com/office/powerpoint/2010/main" val="21661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Ambient	</a:t>
            </a:r>
          </a:p>
          <a:p>
            <a:pPr lvl="1"/>
            <a:r>
              <a:rPr lang="en-US" dirty="0" smtClean="0"/>
              <a:t>Objects have basic light to them, no direction therefore no </a:t>
            </a:r>
            <a:r>
              <a:rPr lang="en-US" dirty="0" smtClean="0"/>
              <a:t>shadows</a:t>
            </a:r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ThreeJS</a:t>
            </a:r>
            <a:endParaRPr lang="en-US" dirty="0" smtClean="0"/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Simulates a even light source all aimed in same direction</a:t>
            </a:r>
          </a:p>
          <a:p>
            <a:pPr lvl="1"/>
            <a:r>
              <a:rPr lang="en-US" dirty="0" smtClean="0"/>
              <a:t>Most common type for a sun</a:t>
            </a:r>
          </a:p>
          <a:p>
            <a:r>
              <a:rPr lang="en-US" dirty="0" smtClean="0"/>
              <a:t>Point / Spot</a:t>
            </a:r>
          </a:p>
          <a:p>
            <a:pPr lvl="1"/>
            <a:r>
              <a:rPr lang="en-US" dirty="0" smtClean="0"/>
              <a:t>Light has a source coordniate and is pointed in a direction</a:t>
            </a:r>
          </a:p>
          <a:p>
            <a:pPr lvl="1"/>
            <a:r>
              <a:rPr lang="en-US" dirty="0" smtClean="0"/>
              <a:t>Equivlent of turning a flash light on in a dark room</a:t>
            </a:r>
          </a:p>
          <a:p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Light has a source coordniate</a:t>
            </a:r>
          </a:p>
          <a:p>
            <a:pPr lvl="1"/>
            <a:r>
              <a:rPr lang="en-US" dirty="0" smtClean="0"/>
              <a:t>Emits lights in all directions around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 – THREE.js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46420" r="57222" b="47284"/>
          <a:stretch/>
        </p:blipFill>
        <p:spPr bwMode="auto">
          <a:xfrm>
            <a:off x="446480" y="1828800"/>
            <a:ext cx="834614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2" y="4191000"/>
            <a:ext cx="802087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3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get some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5100" b="1" dirty="0"/>
              <a:t>https://</a:t>
            </a:r>
            <a:r>
              <a:rPr lang="en-US" sz="5100" b="1" dirty="0" smtClean="0"/>
              <a:t>github.com/</a:t>
            </a:r>
            <a:br>
              <a:rPr lang="en-US" sz="5100" b="1" dirty="0" smtClean="0"/>
            </a:br>
            <a:r>
              <a:rPr lang="en-US" sz="5100" b="1" dirty="0" err="1" smtClean="0"/>
              <a:t>uwmadisonieee</a:t>
            </a:r>
            <a:r>
              <a:rPr lang="en-US" sz="5100" b="1" dirty="0" smtClean="0"/>
              <a:t>/Tutorials</a:t>
            </a: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33417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all this trouble for GPU</a:t>
            </a:r>
            <a:endParaRPr lang="en-US" dirty="0"/>
          </a:p>
        </p:txBody>
      </p:sp>
      <p:pic>
        <p:nvPicPr>
          <p:cNvPr id="8194" name="Picture 2" descr="C:\Users\SpencerFricke\Videos\vertex_mov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4150"/>
            <a:ext cx="4587781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pencerFricke\Videos\polycount_chang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81" y="1454149"/>
            <a:ext cx="4208452" cy="25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371258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want to move a vertex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4309703"/>
            <a:ext cx="3135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…LOTS of vertices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8300" y="5327297"/>
            <a:ext cx="6391014" cy="1046440"/>
            <a:chOff x="2029084" y="5293380"/>
            <a:chExt cx="6391014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2286000" y="5293380"/>
              <a:ext cx="1969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 second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9084" y="5816600"/>
              <a:ext cx="2483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60 frames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6043" y="5582960"/>
              <a:ext cx="3494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16.66 </a:t>
              </a:r>
              <a:r>
                <a:rPr lang="en-US" sz="2800" dirty="0" err="1" smtClean="0"/>
                <a:t>ms</a:t>
              </a:r>
              <a:r>
                <a:rPr lang="en-US" sz="2800" dirty="0" smtClean="0"/>
                <a:t> per frame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01547" y="5809847"/>
              <a:ext cx="17387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12732" y="5792914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12732" y="5892800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6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91" y="2327275"/>
            <a:ext cx="8229600" cy="1143000"/>
          </a:xfrm>
        </p:spPr>
        <p:txBody>
          <a:bodyPr/>
          <a:lstStyle/>
          <a:p>
            <a:r>
              <a:rPr lang="en-US" dirty="0" smtClean="0"/>
              <a:t>GPU designed for parallel</a:t>
            </a:r>
            <a:endParaRPr lang="en-US" dirty="0"/>
          </a:p>
        </p:txBody>
      </p:sp>
      <p:pic>
        <p:nvPicPr>
          <p:cNvPr id="9218" name="Picture 2" descr="Image result for translation matri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233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age result for g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7" y="3352800"/>
            <a:ext cx="263525" cy="14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62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4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409517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95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24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74" y="4102869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7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Computer Architecture</a:t>
            </a:r>
            <a:endParaRPr lang="en-US" dirty="0"/>
          </a:p>
        </p:txBody>
      </p:sp>
      <p:pic>
        <p:nvPicPr>
          <p:cNvPr id="4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898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63066"/>
            <a:ext cx="190180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Image result for hard dr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r="12534"/>
          <a:stretch/>
        </p:blipFill>
        <p:spPr bwMode="auto">
          <a:xfrm>
            <a:off x="7010400" y="1648988"/>
            <a:ext cx="1413575" cy="1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715000" y="19630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15424" y="19864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315424" y="26107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715000" y="2690299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Image result for gddr5 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39" y="4507878"/>
            <a:ext cx="3021436" cy="21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032329" y="506241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3989823" y="5686728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 descr="Image result for g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1" y="426242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3073738">
            <a:off x="4869140" y="351611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960882">
            <a:off x="4370095" y="3795011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printers all had different ink cartridges</a:t>
            </a:r>
            <a:endParaRPr lang="en-US" dirty="0"/>
          </a:p>
        </p:txBody>
      </p:sp>
      <p:sp>
        <p:nvSpPr>
          <p:cNvPr id="4" name="AutoShape 2" descr="Image result for Print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Print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ri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58740"/>
            <a:ext cx="3630608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rint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0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in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572000"/>
            <a:ext cx="3216621" cy="2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0843"/>
            <a:ext cx="3048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wait...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nk cartridges wal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4"/>
          <a:stretch/>
        </p:blipFill>
        <p:spPr bwMode="auto">
          <a:xfrm>
            <a:off x="444499" y="1524000"/>
            <a:ext cx="832538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if GPU were the same</a:t>
            </a:r>
            <a:endParaRPr lang="en-US" dirty="0"/>
          </a:p>
        </p:txBody>
      </p:sp>
      <p:pic>
        <p:nvPicPr>
          <p:cNvPr id="3074" name="Picture 2" descr="Image result for nvi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9241" r="18857" b="17073"/>
          <a:stretch/>
        </p:blipFill>
        <p:spPr bwMode="auto">
          <a:xfrm>
            <a:off x="498545" y="1497648"/>
            <a:ext cx="3048000" cy="23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95199"/>
            <a:ext cx="31750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23281"/>
            <a:ext cx="4114801" cy="140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Image result for in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98875"/>
            <a:ext cx="2590800" cy="17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ap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47" y="4876800"/>
            <a:ext cx="1730305" cy="17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600</Words>
  <Application>Microsoft Office PowerPoint</Application>
  <PresentationFormat>On-screen Show (4:3)</PresentationFormat>
  <Paragraphs>130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Hosted by:</vt:lpstr>
      <vt:lpstr>More Workshops This Year!</vt:lpstr>
      <vt:lpstr>What is a GPU</vt:lpstr>
      <vt:lpstr>Why all this trouble for GPU</vt:lpstr>
      <vt:lpstr>GPU designed for parallel</vt:lpstr>
      <vt:lpstr>Current Computer Architecture</vt:lpstr>
      <vt:lpstr>What if printers all had different ink cartridges</vt:lpstr>
      <vt:lpstr>Oh wait...</vt:lpstr>
      <vt:lpstr>Imagine if GPU were the same</vt:lpstr>
      <vt:lpstr>PowerPoint Presentation</vt:lpstr>
      <vt:lpstr>PowerPoint Presentation</vt:lpstr>
      <vt:lpstr>PowerPoint Presentation</vt:lpstr>
      <vt:lpstr>How it all works</vt:lpstr>
      <vt:lpstr>Time for some ThreeJS now!</vt:lpstr>
      <vt:lpstr>Level of Abstraction</vt:lpstr>
      <vt:lpstr>The middle ground</vt:lpstr>
      <vt:lpstr>The Scene</vt:lpstr>
      <vt:lpstr>Camera – The View</vt:lpstr>
      <vt:lpstr>Camera – The View</vt:lpstr>
      <vt:lpstr>Camera in ThreeJS</vt:lpstr>
      <vt:lpstr>3D Models</vt:lpstr>
      <vt:lpstr>3D models</vt:lpstr>
      <vt:lpstr>PowerPoint Presentation</vt:lpstr>
      <vt:lpstr>Importing Models – THREE.js</vt:lpstr>
      <vt:lpstr>Animation Cycle</vt:lpstr>
      <vt:lpstr>Animation Cycle – THREE.js</vt:lpstr>
      <vt:lpstr>Renderer</vt:lpstr>
      <vt:lpstr>Animation Window Resize</vt:lpstr>
      <vt:lpstr>Material and Textures</vt:lpstr>
      <vt:lpstr>Material – THREE.js</vt:lpstr>
      <vt:lpstr>Lights</vt:lpstr>
      <vt:lpstr>Light Types</vt:lpstr>
      <vt:lpstr>Lights – THREE.js</vt:lpstr>
      <vt:lpstr>Time to get some practice!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Servers</dc:title>
  <dc:creator>Spencer Fricke</dc:creator>
  <cp:lastModifiedBy>Spencer Fricke</cp:lastModifiedBy>
  <cp:revision>61</cp:revision>
  <dcterms:created xsi:type="dcterms:W3CDTF">2016-09-18T01:57:35Z</dcterms:created>
  <dcterms:modified xsi:type="dcterms:W3CDTF">2017-10-26T06:17:44Z</dcterms:modified>
</cp:coreProperties>
</file>